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2" r:id="rId2"/>
    <p:sldId id="256" r:id="rId3"/>
    <p:sldId id="267" r:id="rId4"/>
    <p:sldId id="263" r:id="rId5"/>
    <p:sldId id="264" r:id="rId6"/>
    <p:sldId id="266" r:id="rId7"/>
    <p:sldId id="265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083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0">
            <a:extLst>
              <a:ext uri="{FF2B5EF4-FFF2-40B4-BE49-F238E27FC236}">
                <a16:creationId xmlns:a16="http://schemas.microsoft.com/office/drawing/2014/main" id="{5E3D7C74-96AB-1DAC-354A-EE72FB01420B}"/>
              </a:ext>
            </a:extLst>
          </p:cNvPr>
          <p:cNvSpPr txBox="1"/>
          <p:nvPr/>
        </p:nvSpPr>
        <p:spPr>
          <a:xfrm>
            <a:off x="640080" y="3200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TRUNG TÂM DỊCH VỤ HÀNH CHÍNH CÔNG XÃ XUÂN ĐÔNG</a:t>
            </a:r>
            <a:endParaRPr lang="en-US" sz="1050" dirty="0"/>
          </a:p>
        </p:txBody>
      </p:sp>
      <p:sp>
        <p:nvSpPr>
          <p:cNvPr id="43" name="Text 5">
            <a:extLst>
              <a:ext uri="{FF2B5EF4-FFF2-40B4-BE49-F238E27FC236}">
                <a16:creationId xmlns:a16="http://schemas.microsoft.com/office/drawing/2014/main" id="{7C577B1C-9E32-D3C6-5BC7-713680E4FB35}"/>
              </a:ext>
            </a:extLst>
          </p:cNvPr>
          <p:cNvSpPr txBox="1"/>
          <p:nvPr/>
        </p:nvSpPr>
        <p:spPr>
          <a:xfrm>
            <a:off x="4617720" y="150876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 VÀ TÊN</a:t>
            </a:r>
            <a:endParaRPr lang="en-US" sz="1100" dirty="0"/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4DBC3F53-DE46-44CD-F7B9-79B56A639F5E}"/>
              </a:ext>
            </a:extLst>
          </p:cNvPr>
          <p:cNvSpPr txBox="1"/>
          <p:nvPr/>
        </p:nvSpPr>
        <p:spPr>
          <a:xfrm>
            <a:off x="4617720" y="1801368"/>
            <a:ext cx="6903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4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NGUYỄN THANH KHÔNG</a:t>
            </a:r>
            <a:endParaRPr lang="en-US" sz="3000" dirty="0"/>
          </a:p>
        </p:txBody>
      </p:sp>
      <p:sp>
        <p:nvSpPr>
          <p:cNvPr id="45" name="Shape 7">
            <a:extLst>
              <a:ext uri="{FF2B5EF4-FFF2-40B4-BE49-F238E27FC236}">
                <a16:creationId xmlns:a16="http://schemas.microsoft.com/office/drawing/2014/main" id="{13E701A9-7C10-A066-5F9A-448A2E9A3710}"/>
              </a:ext>
            </a:extLst>
          </p:cNvPr>
          <p:cNvSpPr/>
          <p:nvPr/>
        </p:nvSpPr>
        <p:spPr>
          <a:xfrm>
            <a:off x="4617720" y="2423160"/>
            <a:ext cx="6903720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46" name="Shape 8">
            <a:extLst>
              <a:ext uri="{FF2B5EF4-FFF2-40B4-BE49-F238E27FC236}">
                <a16:creationId xmlns:a16="http://schemas.microsoft.com/office/drawing/2014/main" id="{7E31419F-B61F-EC20-BAC2-3B959551B483}"/>
              </a:ext>
            </a:extLst>
          </p:cNvPr>
          <p:cNvSpPr/>
          <p:nvPr/>
        </p:nvSpPr>
        <p:spPr>
          <a:xfrm>
            <a:off x="4617720" y="260604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1565C0"/>
          </a:solidFill>
          <a:ln/>
          <a:effectLst>
            <a:outerShdw blurRad="76200" dist="25400" dir="5400000" algn="bl" rotWithShape="0">
              <a:srgbClr val="0D1B2A">
                <a:alpha val="18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sp>
        <p:nvSpPr>
          <p:cNvPr id="47" name="Text 9">
            <a:extLst>
              <a:ext uri="{FF2B5EF4-FFF2-40B4-BE49-F238E27FC236}">
                <a16:creationId xmlns:a16="http://schemas.microsoft.com/office/drawing/2014/main" id="{CAE79AB3-4A3C-BC98-7F9F-5F601A3ED40B}"/>
              </a:ext>
            </a:extLst>
          </p:cNvPr>
          <p:cNvSpPr txBox="1"/>
          <p:nvPr/>
        </p:nvSpPr>
        <p:spPr>
          <a:xfrm>
            <a:off x="4617720" y="2606040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GIÁM ĐỐC</a:t>
            </a:r>
            <a:endParaRPr lang="en-US" sz="1500" dirty="0"/>
          </a:p>
        </p:txBody>
      </p:sp>
      <p:sp>
        <p:nvSpPr>
          <p:cNvPr id="48" name="Shape 10">
            <a:extLst>
              <a:ext uri="{FF2B5EF4-FFF2-40B4-BE49-F238E27FC236}">
                <a16:creationId xmlns:a16="http://schemas.microsoft.com/office/drawing/2014/main" id="{E4DBBF72-7E1A-7BDF-5B22-0DB3C4D00F6A}"/>
              </a:ext>
            </a:extLst>
          </p:cNvPr>
          <p:cNvSpPr/>
          <p:nvPr/>
        </p:nvSpPr>
        <p:spPr>
          <a:xfrm>
            <a:off x="4617720" y="3352222"/>
            <a:ext cx="502920" cy="502920"/>
          </a:xfrm>
          <a:prstGeom prst="ellipse">
            <a:avLst/>
          </a:prstGeom>
          <a:solidFill>
            <a:srgbClr val="1565C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49" name="Image 1" descr="preencoded.png">
            <a:extLst>
              <a:ext uri="{FF2B5EF4-FFF2-40B4-BE49-F238E27FC236}">
                <a16:creationId xmlns:a16="http://schemas.microsoft.com/office/drawing/2014/main" id="{DAB534F1-394B-B013-3565-3F9F0E733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3484810"/>
            <a:ext cx="237744" cy="237744"/>
          </a:xfrm>
          <a:prstGeom prst="rect">
            <a:avLst/>
          </a:prstGeom>
        </p:spPr>
      </p:pic>
      <p:sp>
        <p:nvSpPr>
          <p:cNvPr id="50" name="Text 11">
            <a:extLst>
              <a:ext uri="{FF2B5EF4-FFF2-40B4-BE49-F238E27FC236}">
                <a16:creationId xmlns:a16="http://schemas.microsoft.com/office/drawing/2014/main" id="{97F5218C-4412-8812-2369-78C3458F975E}"/>
              </a:ext>
            </a:extLst>
          </p:cNvPr>
          <p:cNvSpPr txBox="1"/>
          <p:nvPr/>
        </p:nvSpPr>
        <p:spPr>
          <a:xfrm>
            <a:off x="5321808" y="3307538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LĨNH VỰC PHỤ TRÁCH</a:t>
            </a:r>
            <a:endParaRPr lang="en-US" sz="1100" dirty="0"/>
          </a:p>
        </p:txBody>
      </p:sp>
      <p:sp>
        <p:nvSpPr>
          <p:cNvPr id="51" name="Text 12">
            <a:extLst>
              <a:ext uri="{FF2B5EF4-FFF2-40B4-BE49-F238E27FC236}">
                <a16:creationId xmlns:a16="http://schemas.microsoft.com/office/drawing/2014/main" id="{33E648C3-BCB9-33B3-77BD-C9A87E3884A1}"/>
              </a:ext>
            </a:extLst>
          </p:cNvPr>
          <p:cNvSpPr txBox="1"/>
          <p:nvPr/>
        </p:nvSpPr>
        <p:spPr>
          <a:xfrm>
            <a:off x="5321808" y="3471267"/>
            <a:ext cx="619963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GIÁM ĐỐC TRUNG TÂM DỊCH VỤ HÀNH CHÍNH CÔNG</a:t>
            </a:r>
          </a:p>
        </p:txBody>
      </p:sp>
      <p:sp>
        <p:nvSpPr>
          <p:cNvPr id="52" name="Shape 13">
            <a:extLst>
              <a:ext uri="{FF2B5EF4-FFF2-40B4-BE49-F238E27FC236}">
                <a16:creationId xmlns:a16="http://schemas.microsoft.com/office/drawing/2014/main" id="{BB8CAB2E-C9D2-D495-4087-0C07AB790AA6}"/>
              </a:ext>
            </a:extLst>
          </p:cNvPr>
          <p:cNvSpPr/>
          <p:nvPr/>
        </p:nvSpPr>
        <p:spPr>
          <a:xfrm>
            <a:off x="5321808" y="414394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53" name="Shape 14">
            <a:extLst>
              <a:ext uri="{FF2B5EF4-FFF2-40B4-BE49-F238E27FC236}">
                <a16:creationId xmlns:a16="http://schemas.microsoft.com/office/drawing/2014/main" id="{C301E3B2-3E27-8151-1A4A-D683F22F6777}"/>
              </a:ext>
            </a:extLst>
          </p:cNvPr>
          <p:cNvSpPr/>
          <p:nvPr/>
        </p:nvSpPr>
        <p:spPr>
          <a:xfrm>
            <a:off x="4617720" y="4352882"/>
            <a:ext cx="502920" cy="502920"/>
          </a:xfrm>
          <a:prstGeom prst="ellipse">
            <a:avLst/>
          </a:prstGeom>
          <a:solidFill>
            <a:srgbClr val="FFA00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54" name="Image 2" descr="preencoded.png">
            <a:extLst>
              <a:ext uri="{FF2B5EF4-FFF2-40B4-BE49-F238E27FC236}">
                <a16:creationId xmlns:a16="http://schemas.microsoft.com/office/drawing/2014/main" id="{A26C3C96-21A1-240E-70BD-6DBFB3E55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308" y="4485470"/>
            <a:ext cx="237744" cy="237744"/>
          </a:xfrm>
          <a:prstGeom prst="rect">
            <a:avLst/>
          </a:prstGeom>
        </p:spPr>
      </p:pic>
      <p:sp>
        <p:nvSpPr>
          <p:cNvPr id="55" name="Text 15">
            <a:extLst>
              <a:ext uri="{FF2B5EF4-FFF2-40B4-BE49-F238E27FC236}">
                <a16:creationId xmlns:a16="http://schemas.microsoft.com/office/drawing/2014/main" id="{5589CC35-4EA5-6642-37BC-DCB7A29C04AA}"/>
              </a:ext>
            </a:extLst>
          </p:cNvPr>
          <p:cNvSpPr txBox="1"/>
          <p:nvPr/>
        </p:nvSpPr>
        <p:spPr>
          <a:xfrm>
            <a:off x="5321808" y="4338559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ĐIỆN THOẠI</a:t>
            </a:r>
            <a:endParaRPr lang="en-US" sz="1100" dirty="0"/>
          </a:p>
        </p:txBody>
      </p:sp>
      <p:sp>
        <p:nvSpPr>
          <p:cNvPr id="56" name="Text 16">
            <a:extLst>
              <a:ext uri="{FF2B5EF4-FFF2-40B4-BE49-F238E27FC236}">
                <a16:creationId xmlns:a16="http://schemas.microsoft.com/office/drawing/2014/main" id="{59BAAC16-2DA0-34E0-7868-BB16AF73CA05}"/>
              </a:ext>
            </a:extLst>
          </p:cNvPr>
          <p:cNvSpPr txBox="1"/>
          <p:nvPr/>
        </p:nvSpPr>
        <p:spPr>
          <a:xfrm>
            <a:off x="5321808" y="4572338"/>
            <a:ext cx="6199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0942.801.881</a:t>
            </a:r>
            <a:endParaRPr lang="en-US" sz="1500" b="1" dirty="0"/>
          </a:p>
        </p:txBody>
      </p:sp>
      <p:sp>
        <p:nvSpPr>
          <p:cNvPr id="57" name="Shape 17">
            <a:extLst>
              <a:ext uri="{FF2B5EF4-FFF2-40B4-BE49-F238E27FC236}">
                <a16:creationId xmlns:a16="http://schemas.microsoft.com/office/drawing/2014/main" id="{916FBCFF-AB28-4997-BE6C-22B0179A8FBF}"/>
              </a:ext>
            </a:extLst>
          </p:cNvPr>
          <p:cNvSpPr/>
          <p:nvPr/>
        </p:nvSpPr>
        <p:spPr>
          <a:xfrm>
            <a:off x="5321808" y="492895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58" name="Text 18">
            <a:extLst>
              <a:ext uri="{FF2B5EF4-FFF2-40B4-BE49-F238E27FC236}">
                <a16:creationId xmlns:a16="http://schemas.microsoft.com/office/drawing/2014/main" id="{76B60F6D-A66B-493A-716A-3744636ECE38}"/>
              </a:ext>
            </a:extLst>
          </p:cNvPr>
          <p:cNvSpPr txBox="1"/>
          <p:nvPr/>
        </p:nvSpPr>
        <p:spPr>
          <a:xfrm>
            <a:off x="640080" y="64008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Hồ sơ cán bộ - Trung tâm Dịch vụ hành chính công xã Xuân Đông</a:t>
            </a:r>
            <a:endParaRPr lang="en-US" sz="1050" b="1" dirty="0"/>
          </a:p>
        </p:txBody>
      </p:sp>
      <p:pic>
        <p:nvPicPr>
          <p:cNvPr id="61" name="Picture 60" descr="A person in a suit and tie&#10;&#10;AI-generated content may be incorrect.">
            <a:extLst>
              <a:ext uri="{FF2B5EF4-FFF2-40B4-BE49-F238E27FC236}">
                <a16:creationId xmlns:a16="http://schemas.microsoft.com/office/drawing/2014/main" id="{AA2C7460-92B0-83B9-331A-2B25B89D1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22" y="1267512"/>
            <a:ext cx="3107812" cy="419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488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200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TRUNG TÂM DỊCH VỤ HÀNH CHÍNH CÔNG XÃ XUÂN ĐÔNG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4617720" y="150876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 VÀ TÊN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4617720" y="1801368"/>
            <a:ext cx="6903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4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NGUYỄN THỊ THẮM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4617720" y="2423160"/>
            <a:ext cx="6903720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1" name="Shape 8"/>
          <p:cNvSpPr/>
          <p:nvPr/>
        </p:nvSpPr>
        <p:spPr>
          <a:xfrm>
            <a:off x="4617720" y="260604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1565C0"/>
          </a:solidFill>
          <a:ln/>
          <a:effectLst>
            <a:outerShdw blurRad="76200" dist="25400" dir="5400000" algn="bl" rotWithShape="0">
              <a:srgbClr val="0D1B2A">
                <a:alpha val="18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sp>
        <p:nvSpPr>
          <p:cNvPr id="12" name="Text 9"/>
          <p:cNvSpPr txBox="1"/>
          <p:nvPr/>
        </p:nvSpPr>
        <p:spPr>
          <a:xfrm>
            <a:off x="4617720" y="2606040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CHUYÊN VIÊN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617720" y="3352222"/>
            <a:ext cx="502920" cy="502920"/>
          </a:xfrm>
          <a:prstGeom prst="ellipse">
            <a:avLst/>
          </a:prstGeom>
          <a:solidFill>
            <a:srgbClr val="1565C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308" y="3484810"/>
            <a:ext cx="237744" cy="23774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321808" y="3307538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LĨNH VỰC PHỤ TRÁCH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5321808" y="3471267"/>
            <a:ext cx="619963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KIỂM SOÁT THỦ TỤC HÀNH CHÍNH</a:t>
            </a:r>
          </a:p>
          <a:p>
            <a:pPr marL="0" indent="0"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TIẾP NHẬN HỒ SƠ TƯ PHÁP - HỘ TỊCH</a:t>
            </a:r>
          </a:p>
        </p:txBody>
      </p:sp>
      <p:sp>
        <p:nvSpPr>
          <p:cNvPr id="17" name="Shape 13"/>
          <p:cNvSpPr/>
          <p:nvPr/>
        </p:nvSpPr>
        <p:spPr>
          <a:xfrm>
            <a:off x="5321808" y="414394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8" name="Shape 14"/>
          <p:cNvSpPr/>
          <p:nvPr/>
        </p:nvSpPr>
        <p:spPr>
          <a:xfrm>
            <a:off x="4617720" y="4352882"/>
            <a:ext cx="502920" cy="502920"/>
          </a:xfrm>
          <a:prstGeom prst="ellipse">
            <a:avLst/>
          </a:prstGeom>
          <a:solidFill>
            <a:srgbClr val="FFA00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308" y="4485470"/>
            <a:ext cx="237744" cy="23774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321808" y="4338559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ĐIỆN THOẠI</a:t>
            </a:r>
            <a:endParaRPr lang="en-US" sz="1100" dirty="0"/>
          </a:p>
        </p:txBody>
      </p:sp>
      <p:sp>
        <p:nvSpPr>
          <p:cNvPr id="21" name="Text 16"/>
          <p:cNvSpPr txBox="1"/>
          <p:nvPr/>
        </p:nvSpPr>
        <p:spPr>
          <a:xfrm>
            <a:off x="5321808" y="4572338"/>
            <a:ext cx="6199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0965.113.267</a:t>
            </a:r>
            <a:endParaRPr lang="en-US" sz="1500" b="1" dirty="0"/>
          </a:p>
        </p:txBody>
      </p:sp>
      <p:sp>
        <p:nvSpPr>
          <p:cNvPr id="22" name="Shape 17"/>
          <p:cNvSpPr/>
          <p:nvPr/>
        </p:nvSpPr>
        <p:spPr>
          <a:xfrm>
            <a:off x="5321808" y="492895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23" name="Text 18"/>
          <p:cNvSpPr txBox="1"/>
          <p:nvPr/>
        </p:nvSpPr>
        <p:spPr>
          <a:xfrm>
            <a:off x="640080" y="64008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Hồ sơ cán bộ - Trung tâm Dịch vụ hành chính công xã Xuân Đông</a:t>
            </a:r>
            <a:endParaRPr lang="en-US" sz="1050" b="1" dirty="0"/>
          </a:p>
        </p:txBody>
      </p:sp>
      <p:pic>
        <p:nvPicPr>
          <p:cNvPr id="26" name="Picture 25" descr="A person in a white shirt&#10;&#10;AI-generated content may be incorrect.">
            <a:extLst>
              <a:ext uri="{FF2B5EF4-FFF2-40B4-BE49-F238E27FC236}">
                <a16:creationId xmlns:a16="http://schemas.microsoft.com/office/drawing/2014/main" id="{6772BF98-8AE9-E71B-283B-3041D2DFD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07" y="1106775"/>
            <a:ext cx="3026989" cy="4258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8B1EF1C-D4C7-BE7C-49F3-7D9FA2154E9F}"/>
              </a:ext>
            </a:extLst>
          </p:cNvPr>
          <p:cNvSpPr txBox="1"/>
          <p:nvPr/>
        </p:nvSpPr>
        <p:spPr>
          <a:xfrm>
            <a:off x="640080" y="3200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TRUNG TÂM DỊCH VỤ HÀNH CHÍNH CÔNG XÃ XUÂN ĐÔNG</a:t>
            </a:r>
            <a:endParaRPr lang="en-US" sz="1050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E7E1D2B3-B0DF-8459-3D92-0A01A3BCF19F}"/>
              </a:ext>
            </a:extLst>
          </p:cNvPr>
          <p:cNvSpPr txBox="1"/>
          <p:nvPr/>
        </p:nvSpPr>
        <p:spPr>
          <a:xfrm>
            <a:off x="4617720" y="150876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 VÀ TÊN</a:t>
            </a:r>
            <a:endParaRPr lang="en-US" sz="1100" dirty="0"/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E35E1AD0-C0E9-C30B-6409-1803A2681C0D}"/>
              </a:ext>
            </a:extLst>
          </p:cNvPr>
          <p:cNvSpPr txBox="1"/>
          <p:nvPr/>
        </p:nvSpPr>
        <p:spPr>
          <a:xfrm>
            <a:off x="4617720" y="1801368"/>
            <a:ext cx="6903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433"/>
                </a:solidFill>
                <a:latin typeface="Cambria" pitchFamily="34" charset="0"/>
                <a:ea typeface="Cambria" pitchFamily="34" charset="-122"/>
              </a:rPr>
              <a:t>LẦU CÁ NHIÊN</a:t>
            </a:r>
            <a:endParaRPr lang="en-US" sz="3000" dirty="0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7E704EE5-E5F4-6361-2FFC-571985AEDFF6}"/>
              </a:ext>
            </a:extLst>
          </p:cNvPr>
          <p:cNvSpPr/>
          <p:nvPr/>
        </p:nvSpPr>
        <p:spPr>
          <a:xfrm>
            <a:off x="4617720" y="2423160"/>
            <a:ext cx="6903720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7CA119F4-E346-5797-E144-F3D117A29F29}"/>
              </a:ext>
            </a:extLst>
          </p:cNvPr>
          <p:cNvSpPr/>
          <p:nvPr/>
        </p:nvSpPr>
        <p:spPr>
          <a:xfrm>
            <a:off x="4617720" y="260604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1565C0"/>
          </a:solidFill>
          <a:ln/>
          <a:effectLst>
            <a:outerShdw blurRad="76200" dist="25400" dir="5400000" algn="bl" rotWithShape="0">
              <a:srgbClr val="0D1B2A">
                <a:alpha val="18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B26E51A2-E375-ADE8-0547-B7FD2A924DCB}"/>
              </a:ext>
            </a:extLst>
          </p:cNvPr>
          <p:cNvSpPr txBox="1"/>
          <p:nvPr/>
        </p:nvSpPr>
        <p:spPr>
          <a:xfrm>
            <a:off x="4617720" y="2606040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VIÊN CHỨC</a:t>
            </a:r>
            <a:endParaRPr lang="en-US" sz="1500" dirty="0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4157A65C-31FF-F436-44C3-E129B4358CD3}"/>
              </a:ext>
            </a:extLst>
          </p:cNvPr>
          <p:cNvSpPr/>
          <p:nvPr/>
        </p:nvSpPr>
        <p:spPr>
          <a:xfrm>
            <a:off x="4617720" y="3352222"/>
            <a:ext cx="502920" cy="502920"/>
          </a:xfrm>
          <a:prstGeom prst="ellipse">
            <a:avLst/>
          </a:prstGeom>
          <a:solidFill>
            <a:srgbClr val="1565C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5EA3139B-7087-3BF7-56DE-8FA507BEE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3484810"/>
            <a:ext cx="237744" cy="237744"/>
          </a:xfrm>
          <a:prstGeom prst="rect">
            <a:avLst/>
          </a:prstGeom>
        </p:spPr>
      </p:pic>
      <p:sp>
        <p:nvSpPr>
          <p:cNvPr id="10" name="Text 11">
            <a:extLst>
              <a:ext uri="{FF2B5EF4-FFF2-40B4-BE49-F238E27FC236}">
                <a16:creationId xmlns:a16="http://schemas.microsoft.com/office/drawing/2014/main" id="{852410AD-FD22-C481-BC88-3A8975495031}"/>
              </a:ext>
            </a:extLst>
          </p:cNvPr>
          <p:cNvSpPr txBox="1"/>
          <p:nvPr/>
        </p:nvSpPr>
        <p:spPr>
          <a:xfrm>
            <a:off x="5321808" y="3307538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LĨNH VỰC PHỤ TRÁCH</a:t>
            </a:r>
            <a:endParaRPr lang="en-US" sz="11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1EAE62EC-FCE1-74CC-96F8-295C5D407134}"/>
              </a:ext>
            </a:extLst>
          </p:cNvPr>
          <p:cNvSpPr txBox="1"/>
          <p:nvPr/>
        </p:nvSpPr>
        <p:spPr>
          <a:xfrm>
            <a:off x="5321808" y="3468502"/>
            <a:ext cx="6199632" cy="8107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TIẾP NHẬN HỒ SƠ LĨNH VỰC VĂN HÓA - XÃ HỘI, XÂY DỰNG, CÔNG THƯƠNG</a:t>
            </a:r>
          </a:p>
          <a:p>
            <a:pPr marL="285750" indent="-285750">
              <a:buFontTx/>
              <a:buChar char="-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6DF52D60-73DA-3896-1578-6D0D0C070F38}"/>
              </a:ext>
            </a:extLst>
          </p:cNvPr>
          <p:cNvSpPr/>
          <p:nvPr/>
        </p:nvSpPr>
        <p:spPr>
          <a:xfrm>
            <a:off x="5321808" y="414394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4F1E05CD-0255-5B41-ECC6-0DD508A10402}"/>
              </a:ext>
            </a:extLst>
          </p:cNvPr>
          <p:cNvSpPr/>
          <p:nvPr/>
        </p:nvSpPr>
        <p:spPr>
          <a:xfrm>
            <a:off x="4617720" y="4352882"/>
            <a:ext cx="502920" cy="502920"/>
          </a:xfrm>
          <a:prstGeom prst="ellipse">
            <a:avLst/>
          </a:prstGeom>
          <a:solidFill>
            <a:srgbClr val="FFA00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CC8F6654-8922-8FDA-A854-E41D67D2E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308" y="4485470"/>
            <a:ext cx="237744" cy="237744"/>
          </a:xfrm>
          <a:prstGeom prst="rect">
            <a:avLst/>
          </a:prstGeom>
        </p:spPr>
      </p:pic>
      <p:sp>
        <p:nvSpPr>
          <p:cNvPr id="15" name="Text 15">
            <a:extLst>
              <a:ext uri="{FF2B5EF4-FFF2-40B4-BE49-F238E27FC236}">
                <a16:creationId xmlns:a16="http://schemas.microsoft.com/office/drawing/2014/main" id="{0BEA5385-097D-5CD8-237F-8ABD8169D16A}"/>
              </a:ext>
            </a:extLst>
          </p:cNvPr>
          <p:cNvSpPr txBox="1"/>
          <p:nvPr/>
        </p:nvSpPr>
        <p:spPr>
          <a:xfrm>
            <a:off x="5321808" y="4338559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ĐIỆN THOẠI</a:t>
            </a:r>
            <a:endParaRPr lang="en-US" sz="1100" dirty="0"/>
          </a:p>
        </p:txBody>
      </p:sp>
      <p:sp>
        <p:nvSpPr>
          <p:cNvPr id="16" name="Shape 17">
            <a:extLst>
              <a:ext uri="{FF2B5EF4-FFF2-40B4-BE49-F238E27FC236}">
                <a16:creationId xmlns:a16="http://schemas.microsoft.com/office/drawing/2014/main" id="{5BC699BB-57D5-D3C2-D9EF-86B7583058A0}"/>
              </a:ext>
            </a:extLst>
          </p:cNvPr>
          <p:cNvSpPr/>
          <p:nvPr/>
        </p:nvSpPr>
        <p:spPr>
          <a:xfrm>
            <a:off x="5321808" y="492895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7" name="Text 18">
            <a:extLst>
              <a:ext uri="{FF2B5EF4-FFF2-40B4-BE49-F238E27FC236}">
                <a16:creationId xmlns:a16="http://schemas.microsoft.com/office/drawing/2014/main" id="{25975F4D-6B21-BC87-087D-86FED5450660}"/>
              </a:ext>
            </a:extLst>
          </p:cNvPr>
          <p:cNvSpPr txBox="1"/>
          <p:nvPr/>
        </p:nvSpPr>
        <p:spPr>
          <a:xfrm>
            <a:off x="640080" y="64008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Hồ sơ cán bộ - Trung tâm Dịch vụ hành chính công xã Xuân Đông</a:t>
            </a:r>
            <a:endParaRPr lang="en-US" sz="1050" b="1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9AA89F71-F28F-051C-BF19-933CB7916992}"/>
              </a:ext>
            </a:extLst>
          </p:cNvPr>
          <p:cNvSpPr txBox="1"/>
          <p:nvPr/>
        </p:nvSpPr>
        <p:spPr>
          <a:xfrm>
            <a:off x="5321808" y="4575207"/>
            <a:ext cx="6199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0935.714.358</a:t>
            </a:r>
            <a:endParaRPr lang="en-US" sz="1500" b="1" dirty="0"/>
          </a:p>
        </p:txBody>
      </p:sp>
      <p:pic>
        <p:nvPicPr>
          <p:cNvPr id="21" name="Picture 20" descr="A person with short black hair wearing a white shirt&#10;&#10;AI-generated content may be incorrect.">
            <a:extLst>
              <a:ext uri="{FF2B5EF4-FFF2-40B4-BE49-F238E27FC236}">
                <a16:creationId xmlns:a16="http://schemas.microsoft.com/office/drawing/2014/main" id="{D2F5D0BE-9433-5F58-0434-BD09E2D95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43" y="929944"/>
            <a:ext cx="3106049" cy="442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9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A8970B7-E938-A68D-B02A-EF471764DD3A}"/>
              </a:ext>
            </a:extLst>
          </p:cNvPr>
          <p:cNvSpPr txBox="1"/>
          <p:nvPr/>
        </p:nvSpPr>
        <p:spPr>
          <a:xfrm>
            <a:off x="640080" y="3200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TRUNG TÂM DỊCH VỤ HÀNH CHÍNH CÔNG XÃ XUÂN ĐÔNG</a:t>
            </a:r>
            <a:endParaRPr lang="en-US" sz="1050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67640DB5-E7C8-2317-DA03-922CED0966DE}"/>
              </a:ext>
            </a:extLst>
          </p:cNvPr>
          <p:cNvSpPr txBox="1"/>
          <p:nvPr/>
        </p:nvSpPr>
        <p:spPr>
          <a:xfrm>
            <a:off x="4617720" y="150876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 VÀ TÊN</a:t>
            </a:r>
            <a:endParaRPr lang="en-US" sz="1100" dirty="0"/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EE29E255-F702-BD5A-C548-D9FE7DB5F801}"/>
              </a:ext>
            </a:extLst>
          </p:cNvPr>
          <p:cNvSpPr txBox="1"/>
          <p:nvPr/>
        </p:nvSpPr>
        <p:spPr>
          <a:xfrm>
            <a:off x="4617720" y="1801368"/>
            <a:ext cx="6903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4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PHẠM THỊ THANH LOAN</a:t>
            </a:r>
            <a:endParaRPr lang="en-US" sz="3000" dirty="0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F8C3388E-2541-FAAD-3AC1-6154F378493D}"/>
              </a:ext>
            </a:extLst>
          </p:cNvPr>
          <p:cNvSpPr/>
          <p:nvPr/>
        </p:nvSpPr>
        <p:spPr>
          <a:xfrm>
            <a:off x="4617720" y="2423160"/>
            <a:ext cx="6903720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1965F54D-ACDD-D7FC-2280-892FCA466ABF}"/>
              </a:ext>
            </a:extLst>
          </p:cNvPr>
          <p:cNvSpPr/>
          <p:nvPr/>
        </p:nvSpPr>
        <p:spPr>
          <a:xfrm>
            <a:off x="4617720" y="260604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1565C0"/>
          </a:solidFill>
          <a:ln/>
          <a:effectLst>
            <a:outerShdw blurRad="76200" dist="25400" dir="5400000" algn="bl" rotWithShape="0">
              <a:srgbClr val="0D1B2A">
                <a:alpha val="18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5DF60469-A1CE-A3B5-1424-62614D361DB9}"/>
              </a:ext>
            </a:extLst>
          </p:cNvPr>
          <p:cNvSpPr txBox="1"/>
          <p:nvPr/>
        </p:nvSpPr>
        <p:spPr>
          <a:xfrm>
            <a:off x="4617720" y="2606040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CHUYÊN VIÊN</a:t>
            </a:r>
            <a:endParaRPr lang="en-US" sz="1500" dirty="0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29A8E758-B874-7DBE-8B7E-550F8FEC3B59}"/>
              </a:ext>
            </a:extLst>
          </p:cNvPr>
          <p:cNvSpPr/>
          <p:nvPr/>
        </p:nvSpPr>
        <p:spPr>
          <a:xfrm>
            <a:off x="4617720" y="3352222"/>
            <a:ext cx="502920" cy="502920"/>
          </a:xfrm>
          <a:prstGeom prst="ellipse">
            <a:avLst/>
          </a:prstGeom>
          <a:solidFill>
            <a:srgbClr val="1565C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02D136E8-0FC8-52C3-14E8-66A3B19BB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3484810"/>
            <a:ext cx="237744" cy="237744"/>
          </a:xfrm>
          <a:prstGeom prst="rect">
            <a:avLst/>
          </a:prstGeom>
        </p:spPr>
      </p:pic>
      <p:sp>
        <p:nvSpPr>
          <p:cNvPr id="10" name="Text 11">
            <a:extLst>
              <a:ext uri="{FF2B5EF4-FFF2-40B4-BE49-F238E27FC236}">
                <a16:creationId xmlns:a16="http://schemas.microsoft.com/office/drawing/2014/main" id="{225FFB68-9A1F-B88E-E2B1-2D197A093E53}"/>
              </a:ext>
            </a:extLst>
          </p:cNvPr>
          <p:cNvSpPr txBox="1"/>
          <p:nvPr/>
        </p:nvSpPr>
        <p:spPr>
          <a:xfrm>
            <a:off x="5321808" y="3307538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LĨNH VỰC PHỤ TRÁCH</a:t>
            </a:r>
            <a:endParaRPr lang="en-US" sz="11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3D04C751-4186-4F8B-01CE-14B53CAE867D}"/>
              </a:ext>
            </a:extLst>
          </p:cNvPr>
          <p:cNvSpPr txBox="1"/>
          <p:nvPr/>
        </p:nvSpPr>
        <p:spPr>
          <a:xfrm>
            <a:off x="5321808" y="3419511"/>
            <a:ext cx="6199632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CHUYÊN VIÊN TIẾP NHẬN LĨNH VỰC ĐẤT ĐAI – NÔNG NGHIỆP – MÔI TRƯỜNG</a:t>
            </a: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E19935A5-DDD1-0074-3BED-F58094E765F7}"/>
              </a:ext>
            </a:extLst>
          </p:cNvPr>
          <p:cNvSpPr/>
          <p:nvPr/>
        </p:nvSpPr>
        <p:spPr>
          <a:xfrm>
            <a:off x="5321808" y="410081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4AC9CC4A-2307-C404-170E-E622FE5D8F17}"/>
              </a:ext>
            </a:extLst>
          </p:cNvPr>
          <p:cNvSpPr/>
          <p:nvPr/>
        </p:nvSpPr>
        <p:spPr>
          <a:xfrm>
            <a:off x="4617720" y="4352882"/>
            <a:ext cx="502920" cy="502920"/>
          </a:xfrm>
          <a:prstGeom prst="ellipse">
            <a:avLst/>
          </a:prstGeom>
          <a:solidFill>
            <a:srgbClr val="FFA00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4A87C58D-80A0-3450-CA04-DD10AC6E1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308" y="4485470"/>
            <a:ext cx="237744" cy="237744"/>
          </a:xfrm>
          <a:prstGeom prst="rect">
            <a:avLst/>
          </a:prstGeom>
        </p:spPr>
      </p:pic>
      <p:sp>
        <p:nvSpPr>
          <p:cNvPr id="15" name="Text 15">
            <a:extLst>
              <a:ext uri="{FF2B5EF4-FFF2-40B4-BE49-F238E27FC236}">
                <a16:creationId xmlns:a16="http://schemas.microsoft.com/office/drawing/2014/main" id="{53E42C17-8C89-9604-7F1A-3B084B211665}"/>
              </a:ext>
            </a:extLst>
          </p:cNvPr>
          <p:cNvSpPr txBox="1"/>
          <p:nvPr/>
        </p:nvSpPr>
        <p:spPr>
          <a:xfrm>
            <a:off x="5321808" y="4338559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ĐIỆN THOẠI</a:t>
            </a:r>
            <a:endParaRPr lang="en-US" sz="1100" dirty="0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5D2BCD75-EEC4-CAF0-BBDE-A000F6593227}"/>
              </a:ext>
            </a:extLst>
          </p:cNvPr>
          <p:cNvSpPr txBox="1"/>
          <p:nvPr/>
        </p:nvSpPr>
        <p:spPr>
          <a:xfrm>
            <a:off x="5321808" y="4572338"/>
            <a:ext cx="6199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0906.188.369</a:t>
            </a:r>
            <a:endParaRPr lang="en-US" sz="1500" b="1" dirty="0"/>
          </a:p>
        </p:txBody>
      </p:sp>
      <p:sp>
        <p:nvSpPr>
          <p:cNvPr id="17" name="Shape 17">
            <a:extLst>
              <a:ext uri="{FF2B5EF4-FFF2-40B4-BE49-F238E27FC236}">
                <a16:creationId xmlns:a16="http://schemas.microsoft.com/office/drawing/2014/main" id="{5875816C-214D-1D2F-3881-D2A9C8B76888}"/>
              </a:ext>
            </a:extLst>
          </p:cNvPr>
          <p:cNvSpPr/>
          <p:nvPr/>
        </p:nvSpPr>
        <p:spPr>
          <a:xfrm>
            <a:off x="5321808" y="492895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E0DF6821-65B3-DA24-891D-F83BBFCE2B5F}"/>
              </a:ext>
            </a:extLst>
          </p:cNvPr>
          <p:cNvSpPr txBox="1"/>
          <p:nvPr/>
        </p:nvSpPr>
        <p:spPr>
          <a:xfrm>
            <a:off x="640080" y="64008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Hồ sơ cán bộ - Trung tâm Dịch vụ hành chính công xã Xuân Đông</a:t>
            </a:r>
            <a:endParaRPr lang="en-US" sz="1050" b="1" dirty="0"/>
          </a:p>
        </p:txBody>
      </p:sp>
      <p:pic>
        <p:nvPicPr>
          <p:cNvPr id="21" name="Picture 20" descr="A person with short dark hair wearing a floral shirt&#10;&#10;AI-generated content may be incorrect.">
            <a:extLst>
              <a:ext uri="{FF2B5EF4-FFF2-40B4-BE49-F238E27FC236}">
                <a16:creationId xmlns:a16="http://schemas.microsoft.com/office/drawing/2014/main" id="{F0A05230-9949-0155-27F5-22B8BEC20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75" y="1054561"/>
            <a:ext cx="3057952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44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D3646A4-BCC4-6ADD-9431-CC8B84EF3EC6}"/>
              </a:ext>
            </a:extLst>
          </p:cNvPr>
          <p:cNvSpPr txBox="1"/>
          <p:nvPr/>
        </p:nvSpPr>
        <p:spPr>
          <a:xfrm>
            <a:off x="640080" y="3200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TRUNG TÂM DỊCH VỤ HÀNH CHÍNH CÔNG XÃ XUÂN ĐÔNG</a:t>
            </a:r>
            <a:endParaRPr lang="en-US" sz="1050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FF8C27B5-F557-CC8D-5639-A00601421CC6}"/>
              </a:ext>
            </a:extLst>
          </p:cNvPr>
          <p:cNvSpPr txBox="1"/>
          <p:nvPr/>
        </p:nvSpPr>
        <p:spPr>
          <a:xfrm>
            <a:off x="4617720" y="150876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 VÀ TÊN</a:t>
            </a:r>
            <a:endParaRPr lang="en-US" sz="1100" dirty="0"/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220553F2-B2EC-E4A3-625F-91A2F3047213}"/>
              </a:ext>
            </a:extLst>
          </p:cNvPr>
          <p:cNvSpPr txBox="1"/>
          <p:nvPr/>
        </p:nvSpPr>
        <p:spPr>
          <a:xfrm>
            <a:off x="4617720" y="1801368"/>
            <a:ext cx="6903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433"/>
                </a:solidFill>
                <a:latin typeface="Cambria" pitchFamily="34" charset="0"/>
                <a:ea typeface="Cambria" pitchFamily="34" charset="-122"/>
              </a:rPr>
              <a:t>ĐOÀN THỊ NINH</a:t>
            </a:r>
            <a:endParaRPr lang="en-US" sz="3000" dirty="0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EA36BD63-8BDE-326D-F0DA-E2358E13627B}"/>
              </a:ext>
            </a:extLst>
          </p:cNvPr>
          <p:cNvSpPr/>
          <p:nvPr/>
        </p:nvSpPr>
        <p:spPr>
          <a:xfrm>
            <a:off x="4617720" y="2423160"/>
            <a:ext cx="6903720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F67B1CCA-BF3C-4ADE-DD51-49B487A01544}"/>
              </a:ext>
            </a:extLst>
          </p:cNvPr>
          <p:cNvSpPr/>
          <p:nvPr/>
        </p:nvSpPr>
        <p:spPr>
          <a:xfrm>
            <a:off x="4617720" y="260604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1565C0"/>
          </a:solidFill>
          <a:ln/>
          <a:effectLst>
            <a:outerShdw blurRad="76200" dist="25400" dir="5400000" algn="bl" rotWithShape="0">
              <a:srgbClr val="0D1B2A">
                <a:alpha val="18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D7D43BDD-BCDE-9488-8038-21F3823828ED}"/>
              </a:ext>
            </a:extLst>
          </p:cNvPr>
          <p:cNvSpPr txBox="1"/>
          <p:nvPr/>
        </p:nvSpPr>
        <p:spPr>
          <a:xfrm>
            <a:off x="4617720" y="2606040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CHUYÊN VIÊN</a:t>
            </a:r>
            <a:endParaRPr lang="en-US" sz="1500" dirty="0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46771160-95F2-6421-D35D-7A5D6B82774A}"/>
              </a:ext>
            </a:extLst>
          </p:cNvPr>
          <p:cNvSpPr/>
          <p:nvPr/>
        </p:nvSpPr>
        <p:spPr>
          <a:xfrm>
            <a:off x="4617720" y="3352222"/>
            <a:ext cx="502920" cy="502920"/>
          </a:xfrm>
          <a:prstGeom prst="ellipse">
            <a:avLst/>
          </a:prstGeom>
          <a:solidFill>
            <a:srgbClr val="1565C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B153636B-AA42-204D-0BD6-88D259024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3484810"/>
            <a:ext cx="237744" cy="237744"/>
          </a:xfrm>
          <a:prstGeom prst="rect">
            <a:avLst/>
          </a:prstGeom>
        </p:spPr>
      </p:pic>
      <p:sp>
        <p:nvSpPr>
          <p:cNvPr id="10" name="Text 11">
            <a:extLst>
              <a:ext uri="{FF2B5EF4-FFF2-40B4-BE49-F238E27FC236}">
                <a16:creationId xmlns:a16="http://schemas.microsoft.com/office/drawing/2014/main" id="{B61C4DAB-1782-64AA-B317-CE9BB0CBE2C2}"/>
              </a:ext>
            </a:extLst>
          </p:cNvPr>
          <p:cNvSpPr txBox="1"/>
          <p:nvPr/>
        </p:nvSpPr>
        <p:spPr>
          <a:xfrm>
            <a:off x="5321808" y="3307538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LĨNH VỰC PHỤ TRÁCH</a:t>
            </a:r>
            <a:endParaRPr lang="en-US" sz="11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6DC5C4E2-46FB-5AF8-B745-F7AABCABDE2A}"/>
              </a:ext>
            </a:extLst>
          </p:cNvPr>
          <p:cNvSpPr txBox="1"/>
          <p:nvPr/>
        </p:nvSpPr>
        <p:spPr>
          <a:xfrm>
            <a:off x="5321808" y="3468502"/>
            <a:ext cx="6199632" cy="8107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TIẾP NHẬN VÀ XỬ LÝ </a:t>
            </a:r>
          </a:p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LĨNH VỰC TƯ PHÁP - HỘ TỊCH</a:t>
            </a:r>
          </a:p>
          <a:p>
            <a:pPr marL="285750" indent="-285750">
              <a:buFontTx/>
              <a:buChar char="-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E4E22617-B9E7-2A64-2F99-431229DE7FC3}"/>
              </a:ext>
            </a:extLst>
          </p:cNvPr>
          <p:cNvSpPr/>
          <p:nvPr/>
        </p:nvSpPr>
        <p:spPr>
          <a:xfrm>
            <a:off x="5321808" y="414394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046F4ABC-0E70-45EE-04F0-0BD56386A612}"/>
              </a:ext>
            </a:extLst>
          </p:cNvPr>
          <p:cNvSpPr/>
          <p:nvPr/>
        </p:nvSpPr>
        <p:spPr>
          <a:xfrm>
            <a:off x="4617720" y="4352882"/>
            <a:ext cx="502920" cy="502920"/>
          </a:xfrm>
          <a:prstGeom prst="ellipse">
            <a:avLst/>
          </a:prstGeom>
          <a:solidFill>
            <a:srgbClr val="FFA00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F6AE2649-A49F-C1F8-2AA1-15E4E7F3D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308" y="4485470"/>
            <a:ext cx="237744" cy="237744"/>
          </a:xfrm>
          <a:prstGeom prst="rect">
            <a:avLst/>
          </a:prstGeom>
        </p:spPr>
      </p:pic>
      <p:sp>
        <p:nvSpPr>
          <p:cNvPr id="15" name="Text 15">
            <a:extLst>
              <a:ext uri="{FF2B5EF4-FFF2-40B4-BE49-F238E27FC236}">
                <a16:creationId xmlns:a16="http://schemas.microsoft.com/office/drawing/2014/main" id="{FB29BEC6-EF0B-AB31-E8AC-284251179674}"/>
              </a:ext>
            </a:extLst>
          </p:cNvPr>
          <p:cNvSpPr txBox="1"/>
          <p:nvPr/>
        </p:nvSpPr>
        <p:spPr>
          <a:xfrm>
            <a:off x="5321808" y="4338559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ĐIỆN THOẠI</a:t>
            </a:r>
            <a:endParaRPr lang="en-US" sz="1100" dirty="0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184A2D74-7FB8-B223-B760-6CAF1DBD50EC}"/>
              </a:ext>
            </a:extLst>
          </p:cNvPr>
          <p:cNvSpPr txBox="1"/>
          <p:nvPr/>
        </p:nvSpPr>
        <p:spPr>
          <a:xfrm>
            <a:off x="5321808" y="4572338"/>
            <a:ext cx="6199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0357.150.434</a:t>
            </a:r>
            <a:endParaRPr lang="en-US" sz="1500" b="1" dirty="0"/>
          </a:p>
        </p:txBody>
      </p:sp>
      <p:sp>
        <p:nvSpPr>
          <p:cNvPr id="17" name="Shape 17">
            <a:extLst>
              <a:ext uri="{FF2B5EF4-FFF2-40B4-BE49-F238E27FC236}">
                <a16:creationId xmlns:a16="http://schemas.microsoft.com/office/drawing/2014/main" id="{559F7330-76C4-31D3-C260-5484FF25DE6E}"/>
              </a:ext>
            </a:extLst>
          </p:cNvPr>
          <p:cNvSpPr/>
          <p:nvPr/>
        </p:nvSpPr>
        <p:spPr>
          <a:xfrm>
            <a:off x="5321808" y="492895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38BF18D5-FEBE-C97B-7239-3AB5F09F6436}"/>
              </a:ext>
            </a:extLst>
          </p:cNvPr>
          <p:cNvSpPr txBox="1"/>
          <p:nvPr/>
        </p:nvSpPr>
        <p:spPr>
          <a:xfrm>
            <a:off x="640080" y="64008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Hồ sơ cán bộ - Trung tâm Dịch vụ hành chính công xã Xuân Đông</a:t>
            </a:r>
            <a:endParaRPr lang="en-US" sz="1050" b="1" dirty="0"/>
          </a:p>
        </p:txBody>
      </p:sp>
      <p:pic>
        <p:nvPicPr>
          <p:cNvPr id="21" name="Picture 20" descr="A person with long hair wearing a blue and white shirt&#10;&#10;AI-generated content may be incorrect.">
            <a:extLst>
              <a:ext uri="{FF2B5EF4-FFF2-40B4-BE49-F238E27FC236}">
                <a16:creationId xmlns:a16="http://schemas.microsoft.com/office/drawing/2014/main" id="{EE89AD11-20BB-8873-7ACC-638496521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523" y="1144766"/>
            <a:ext cx="3197628" cy="435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39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A998F72-322F-2EAA-579B-2C7B5ED7CA23}"/>
              </a:ext>
            </a:extLst>
          </p:cNvPr>
          <p:cNvSpPr txBox="1"/>
          <p:nvPr/>
        </p:nvSpPr>
        <p:spPr>
          <a:xfrm>
            <a:off x="640080" y="3200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TRUNG TÂM DỊCH VỤ HÀNH CHÍNH CÔNG XÃ XUÂN ĐÔNG</a:t>
            </a:r>
            <a:endParaRPr lang="en-US" sz="1050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AAC52B80-785D-EF02-5A23-BD34F76E8E67}"/>
              </a:ext>
            </a:extLst>
          </p:cNvPr>
          <p:cNvSpPr txBox="1"/>
          <p:nvPr/>
        </p:nvSpPr>
        <p:spPr>
          <a:xfrm>
            <a:off x="4617720" y="150876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 VÀ TÊN</a:t>
            </a:r>
            <a:endParaRPr lang="en-US" sz="1100" dirty="0"/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BDE81418-BD1A-D9A7-F0DC-C1EF502AFCCB}"/>
              </a:ext>
            </a:extLst>
          </p:cNvPr>
          <p:cNvSpPr txBox="1"/>
          <p:nvPr/>
        </p:nvSpPr>
        <p:spPr>
          <a:xfrm>
            <a:off x="4617720" y="1801368"/>
            <a:ext cx="6903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4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NGUYỄN PHÚC TRỊNH</a:t>
            </a:r>
            <a:endParaRPr lang="en-US" sz="3000" dirty="0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36966928-8DBE-B346-D631-F2AFEA7F880D}"/>
              </a:ext>
            </a:extLst>
          </p:cNvPr>
          <p:cNvSpPr/>
          <p:nvPr/>
        </p:nvSpPr>
        <p:spPr>
          <a:xfrm>
            <a:off x="4617720" y="2423160"/>
            <a:ext cx="6903720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4642A93C-0D28-13FB-7E83-ADF96D98B4EC}"/>
              </a:ext>
            </a:extLst>
          </p:cNvPr>
          <p:cNvSpPr/>
          <p:nvPr/>
        </p:nvSpPr>
        <p:spPr>
          <a:xfrm>
            <a:off x="4617720" y="260604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1565C0"/>
          </a:solidFill>
          <a:ln/>
          <a:effectLst>
            <a:outerShdw blurRad="76200" dist="25400" dir="5400000" algn="bl" rotWithShape="0">
              <a:srgbClr val="0D1B2A">
                <a:alpha val="18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211D0684-E71E-4AEF-598B-C35D4B3AEBFF}"/>
              </a:ext>
            </a:extLst>
          </p:cNvPr>
          <p:cNvSpPr txBox="1"/>
          <p:nvPr/>
        </p:nvSpPr>
        <p:spPr>
          <a:xfrm>
            <a:off x="4617720" y="2606040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VIÊN CHỨC</a:t>
            </a:r>
            <a:endParaRPr lang="en-US" sz="1500" dirty="0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58D22965-ECE5-10D7-1001-7F826E5D2EB1}"/>
              </a:ext>
            </a:extLst>
          </p:cNvPr>
          <p:cNvSpPr/>
          <p:nvPr/>
        </p:nvSpPr>
        <p:spPr>
          <a:xfrm>
            <a:off x="4617720" y="3352222"/>
            <a:ext cx="502920" cy="502920"/>
          </a:xfrm>
          <a:prstGeom prst="ellipse">
            <a:avLst/>
          </a:prstGeom>
          <a:solidFill>
            <a:srgbClr val="1565C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3DAEA62E-2F0B-8036-E6D1-6A395714B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3484810"/>
            <a:ext cx="237744" cy="237744"/>
          </a:xfrm>
          <a:prstGeom prst="rect">
            <a:avLst/>
          </a:prstGeom>
        </p:spPr>
      </p:pic>
      <p:sp>
        <p:nvSpPr>
          <p:cNvPr id="10" name="Text 11">
            <a:extLst>
              <a:ext uri="{FF2B5EF4-FFF2-40B4-BE49-F238E27FC236}">
                <a16:creationId xmlns:a16="http://schemas.microsoft.com/office/drawing/2014/main" id="{8A1846C6-B56D-FF34-4FDC-560070D8C075}"/>
              </a:ext>
            </a:extLst>
          </p:cNvPr>
          <p:cNvSpPr txBox="1"/>
          <p:nvPr/>
        </p:nvSpPr>
        <p:spPr>
          <a:xfrm>
            <a:off x="5321808" y="3307538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LĨNH VỰC PHỤ TRÁCH</a:t>
            </a:r>
            <a:endParaRPr lang="en-US" sz="11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F674C152-C466-432C-E7A6-9AACE9E121AB}"/>
              </a:ext>
            </a:extLst>
          </p:cNvPr>
          <p:cNvSpPr txBox="1"/>
          <p:nvPr/>
        </p:nvSpPr>
        <p:spPr>
          <a:xfrm>
            <a:off x="5321808" y="3468502"/>
            <a:ext cx="6199632" cy="8107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TIẾP NHẬN HỒ SƠ ĐO ĐẠC ĐẤT</a:t>
            </a:r>
          </a:p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LĨNH VỰC ĐO ĐẠC ĐẤT</a:t>
            </a:r>
          </a:p>
          <a:p>
            <a:pPr marL="285750" indent="-285750">
              <a:buFontTx/>
              <a:buChar char="-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B7E6C2AA-B347-1989-DB6E-74BE875998C4}"/>
              </a:ext>
            </a:extLst>
          </p:cNvPr>
          <p:cNvSpPr/>
          <p:nvPr/>
        </p:nvSpPr>
        <p:spPr>
          <a:xfrm>
            <a:off x="5321808" y="414394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2D00A548-AB4F-2EC6-534C-23C3EC378EA9}"/>
              </a:ext>
            </a:extLst>
          </p:cNvPr>
          <p:cNvSpPr/>
          <p:nvPr/>
        </p:nvSpPr>
        <p:spPr>
          <a:xfrm>
            <a:off x="4617720" y="4352882"/>
            <a:ext cx="502920" cy="502920"/>
          </a:xfrm>
          <a:prstGeom prst="ellipse">
            <a:avLst/>
          </a:prstGeom>
          <a:solidFill>
            <a:srgbClr val="FFA00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D33AFF8A-02F7-0400-9597-9B9A35136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308" y="4485470"/>
            <a:ext cx="237744" cy="237744"/>
          </a:xfrm>
          <a:prstGeom prst="rect">
            <a:avLst/>
          </a:prstGeom>
        </p:spPr>
      </p:pic>
      <p:sp>
        <p:nvSpPr>
          <p:cNvPr id="15" name="Text 15">
            <a:extLst>
              <a:ext uri="{FF2B5EF4-FFF2-40B4-BE49-F238E27FC236}">
                <a16:creationId xmlns:a16="http://schemas.microsoft.com/office/drawing/2014/main" id="{C95156DB-4A87-1F6C-B3CF-BAEDB4FC488B}"/>
              </a:ext>
            </a:extLst>
          </p:cNvPr>
          <p:cNvSpPr txBox="1"/>
          <p:nvPr/>
        </p:nvSpPr>
        <p:spPr>
          <a:xfrm>
            <a:off x="5321808" y="4338559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ĐIỆN THOẠI</a:t>
            </a:r>
            <a:endParaRPr lang="en-US" sz="1100" dirty="0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B457C59D-3AE2-2A0B-DCBB-A64C2B9BA90C}"/>
              </a:ext>
            </a:extLst>
          </p:cNvPr>
          <p:cNvSpPr txBox="1"/>
          <p:nvPr/>
        </p:nvSpPr>
        <p:spPr>
          <a:xfrm>
            <a:off x="5321808" y="4572338"/>
            <a:ext cx="6199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0977.165.152</a:t>
            </a:r>
            <a:endParaRPr lang="en-US" sz="1500" b="1" dirty="0"/>
          </a:p>
        </p:txBody>
      </p:sp>
      <p:sp>
        <p:nvSpPr>
          <p:cNvPr id="17" name="Shape 17">
            <a:extLst>
              <a:ext uri="{FF2B5EF4-FFF2-40B4-BE49-F238E27FC236}">
                <a16:creationId xmlns:a16="http://schemas.microsoft.com/office/drawing/2014/main" id="{8F220D02-F8ED-F401-DE5D-9A20D0D3DAA3}"/>
              </a:ext>
            </a:extLst>
          </p:cNvPr>
          <p:cNvSpPr/>
          <p:nvPr/>
        </p:nvSpPr>
        <p:spPr>
          <a:xfrm>
            <a:off x="5321808" y="492895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73CC23A9-A148-36A8-FE0A-6728E41E8667}"/>
              </a:ext>
            </a:extLst>
          </p:cNvPr>
          <p:cNvSpPr txBox="1"/>
          <p:nvPr/>
        </p:nvSpPr>
        <p:spPr>
          <a:xfrm>
            <a:off x="640080" y="64008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Hồ sơ cán bộ - Trung tâm Dịch vụ hành chính công xã Xuân Đông</a:t>
            </a:r>
            <a:endParaRPr lang="en-US" sz="1050" b="1" dirty="0"/>
          </a:p>
        </p:txBody>
      </p:sp>
      <p:pic>
        <p:nvPicPr>
          <p:cNvPr id="21" name="Picture 20" descr="A person in a white shirt and red tie&#10;&#10;AI-generated content may be incorrect.">
            <a:extLst>
              <a:ext uri="{FF2B5EF4-FFF2-40B4-BE49-F238E27FC236}">
                <a16:creationId xmlns:a16="http://schemas.microsoft.com/office/drawing/2014/main" id="{4D5BDA0D-4086-BB9D-5435-C3F64F570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24" y="1118474"/>
            <a:ext cx="3117036" cy="437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2114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88EFE84-7932-666C-8110-1F8245491A08}"/>
              </a:ext>
            </a:extLst>
          </p:cNvPr>
          <p:cNvSpPr txBox="1"/>
          <p:nvPr/>
        </p:nvSpPr>
        <p:spPr>
          <a:xfrm>
            <a:off x="640080" y="32004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TRUNG TÂM DỊCH VỤ HÀNH CHÍNH CÔNG XÃ XUÂN ĐÔNG</a:t>
            </a:r>
            <a:endParaRPr lang="en-US" sz="1050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5532F2C9-A064-76EB-59AA-0A8A8AB6FA17}"/>
              </a:ext>
            </a:extLst>
          </p:cNvPr>
          <p:cNvSpPr txBox="1"/>
          <p:nvPr/>
        </p:nvSpPr>
        <p:spPr>
          <a:xfrm>
            <a:off x="4617720" y="1508760"/>
            <a:ext cx="6903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 VÀ TÊN</a:t>
            </a:r>
            <a:endParaRPr lang="en-US" sz="1100" dirty="0"/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6A0EB5C8-55B3-22F4-139E-778E9E449967}"/>
              </a:ext>
            </a:extLst>
          </p:cNvPr>
          <p:cNvSpPr txBox="1"/>
          <p:nvPr/>
        </p:nvSpPr>
        <p:spPr>
          <a:xfrm>
            <a:off x="4617720" y="1801368"/>
            <a:ext cx="6903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433"/>
                </a:solidFill>
                <a:latin typeface="Cambria" pitchFamily="34" charset="0"/>
                <a:ea typeface="Cambria" pitchFamily="34" charset="-122"/>
              </a:rPr>
              <a:t>BÙI TUẤN HÙNG</a:t>
            </a:r>
            <a:endParaRPr lang="en-US" sz="3000" dirty="0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925EB56B-E9D4-DA57-C897-72F88103542C}"/>
              </a:ext>
            </a:extLst>
          </p:cNvPr>
          <p:cNvSpPr/>
          <p:nvPr/>
        </p:nvSpPr>
        <p:spPr>
          <a:xfrm>
            <a:off x="4617720" y="2423160"/>
            <a:ext cx="6903720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2B24EC08-6E3A-995D-EC67-7D140D101B3A}"/>
              </a:ext>
            </a:extLst>
          </p:cNvPr>
          <p:cNvSpPr/>
          <p:nvPr/>
        </p:nvSpPr>
        <p:spPr>
          <a:xfrm>
            <a:off x="4617720" y="2606040"/>
            <a:ext cx="2834640" cy="475488"/>
          </a:xfrm>
          <a:prstGeom prst="roundRect">
            <a:avLst>
              <a:gd name="adj" fmla="val 50000"/>
            </a:avLst>
          </a:prstGeom>
          <a:solidFill>
            <a:srgbClr val="1565C0"/>
          </a:solidFill>
          <a:ln/>
          <a:effectLst>
            <a:outerShdw blurRad="76200" dist="25400" dir="5400000" algn="bl" rotWithShape="0">
              <a:srgbClr val="0D1B2A">
                <a:alpha val="18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E345510A-5099-DF16-1D5C-A5F53A0151BF}"/>
              </a:ext>
            </a:extLst>
          </p:cNvPr>
          <p:cNvSpPr txBox="1"/>
          <p:nvPr/>
        </p:nvSpPr>
        <p:spPr>
          <a:xfrm>
            <a:off x="4617720" y="2606040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VIÊN CHỨC</a:t>
            </a:r>
            <a:endParaRPr lang="en-US" sz="1500" dirty="0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11C9F5C8-6F4E-6166-457B-8D490607061D}"/>
              </a:ext>
            </a:extLst>
          </p:cNvPr>
          <p:cNvSpPr/>
          <p:nvPr/>
        </p:nvSpPr>
        <p:spPr>
          <a:xfrm>
            <a:off x="4617720" y="3352222"/>
            <a:ext cx="502920" cy="502920"/>
          </a:xfrm>
          <a:prstGeom prst="ellipse">
            <a:avLst/>
          </a:prstGeom>
          <a:solidFill>
            <a:srgbClr val="1565C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BE05C134-FC76-40FD-F256-B3C1BA3A8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308" y="3484810"/>
            <a:ext cx="237744" cy="237744"/>
          </a:xfrm>
          <a:prstGeom prst="rect">
            <a:avLst/>
          </a:prstGeom>
        </p:spPr>
      </p:pic>
      <p:sp>
        <p:nvSpPr>
          <p:cNvPr id="10" name="Text 11">
            <a:extLst>
              <a:ext uri="{FF2B5EF4-FFF2-40B4-BE49-F238E27FC236}">
                <a16:creationId xmlns:a16="http://schemas.microsoft.com/office/drawing/2014/main" id="{6A1F6125-BBBC-83EB-D221-FDC4417DF601}"/>
              </a:ext>
            </a:extLst>
          </p:cNvPr>
          <p:cNvSpPr txBox="1"/>
          <p:nvPr/>
        </p:nvSpPr>
        <p:spPr>
          <a:xfrm>
            <a:off x="5321808" y="3307538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LĨNH VỰC PHỤ TRÁCH</a:t>
            </a:r>
            <a:endParaRPr lang="en-US" sz="11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1471A806-1802-6DCD-19FA-B065B4D85C7C}"/>
              </a:ext>
            </a:extLst>
          </p:cNvPr>
          <p:cNvSpPr txBox="1"/>
          <p:nvPr/>
        </p:nvSpPr>
        <p:spPr>
          <a:xfrm>
            <a:off x="5321808" y="3468502"/>
            <a:ext cx="6199632" cy="8107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TIẾP NHẬN HỒ SƠ LĨNH VỰC ĐẤT ĐAI</a:t>
            </a:r>
          </a:p>
          <a:p>
            <a:pPr marL="285750" indent="-285750">
              <a:buFontTx/>
              <a:buChar char="-"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Shape 13">
            <a:extLst>
              <a:ext uri="{FF2B5EF4-FFF2-40B4-BE49-F238E27FC236}">
                <a16:creationId xmlns:a16="http://schemas.microsoft.com/office/drawing/2014/main" id="{261BFA81-9079-9609-8FD4-131FA456EAAC}"/>
              </a:ext>
            </a:extLst>
          </p:cNvPr>
          <p:cNvSpPr/>
          <p:nvPr/>
        </p:nvSpPr>
        <p:spPr>
          <a:xfrm>
            <a:off x="5321808" y="414394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5C92E9FC-CE74-7A50-8812-E74D43DE920C}"/>
              </a:ext>
            </a:extLst>
          </p:cNvPr>
          <p:cNvSpPr/>
          <p:nvPr/>
        </p:nvSpPr>
        <p:spPr>
          <a:xfrm>
            <a:off x="4617720" y="4352882"/>
            <a:ext cx="502920" cy="502920"/>
          </a:xfrm>
          <a:prstGeom prst="ellipse">
            <a:avLst/>
          </a:prstGeom>
          <a:solidFill>
            <a:srgbClr val="FFA000"/>
          </a:solidFill>
          <a:ln/>
          <a:effectLst>
            <a:outerShdw blurRad="63500" dist="25400" dir="5400000" algn="bl" rotWithShape="0">
              <a:srgbClr val="0D1B2A">
                <a:alpha val="15000"/>
              </a:srgbClr>
            </a:outerShdw>
          </a:effectLst>
        </p:spPr>
        <p:txBody>
          <a:bodyPr/>
          <a:lstStyle/>
          <a:p>
            <a:endParaRPr lang="vi-VN"/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6D384C75-CB32-0DC4-51DC-9358539A9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308" y="4485470"/>
            <a:ext cx="237744" cy="237744"/>
          </a:xfrm>
          <a:prstGeom prst="rect">
            <a:avLst/>
          </a:prstGeom>
        </p:spPr>
      </p:pic>
      <p:sp>
        <p:nvSpPr>
          <p:cNvPr id="15" name="Text 15">
            <a:extLst>
              <a:ext uri="{FF2B5EF4-FFF2-40B4-BE49-F238E27FC236}">
                <a16:creationId xmlns:a16="http://schemas.microsoft.com/office/drawing/2014/main" id="{A6C0D6B5-5B2B-CA9E-3945-03A9041F58F2}"/>
              </a:ext>
            </a:extLst>
          </p:cNvPr>
          <p:cNvSpPr txBox="1"/>
          <p:nvPr/>
        </p:nvSpPr>
        <p:spPr>
          <a:xfrm>
            <a:off x="5321808" y="4338559"/>
            <a:ext cx="6199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D47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ĐIỆN THOẠI</a:t>
            </a:r>
            <a:endParaRPr lang="en-US" sz="1100" dirty="0"/>
          </a:p>
        </p:txBody>
      </p:sp>
      <p:sp>
        <p:nvSpPr>
          <p:cNvPr id="17" name="Shape 17">
            <a:extLst>
              <a:ext uri="{FF2B5EF4-FFF2-40B4-BE49-F238E27FC236}">
                <a16:creationId xmlns:a16="http://schemas.microsoft.com/office/drawing/2014/main" id="{211F8B50-E96B-CFA6-1B24-6F0C3FBF4E01}"/>
              </a:ext>
            </a:extLst>
          </p:cNvPr>
          <p:cNvSpPr/>
          <p:nvPr/>
        </p:nvSpPr>
        <p:spPr>
          <a:xfrm>
            <a:off x="5321808" y="4928954"/>
            <a:ext cx="6199632" cy="18288"/>
          </a:xfrm>
          <a:prstGeom prst="rect">
            <a:avLst/>
          </a:prstGeom>
          <a:solidFill>
            <a:srgbClr val="D7E3F2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85C5F2DC-4FBD-78BE-A638-C2C080477B6E}"/>
              </a:ext>
            </a:extLst>
          </p:cNvPr>
          <p:cNvSpPr txBox="1"/>
          <p:nvPr/>
        </p:nvSpPr>
        <p:spPr>
          <a:xfrm>
            <a:off x="640080" y="64008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Hồ sơ cán bộ - Trung tâm Dịch vụ hành chính công xã Xuân Đông</a:t>
            </a:r>
            <a:endParaRPr lang="en-US" sz="1050" b="1" dirty="0"/>
          </a:p>
        </p:txBody>
      </p:sp>
      <p:pic>
        <p:nvPicPr>
          <p:cNvPr id="21" name="Picture 20" descr="A person in a white shirt and red tie&#10;&#10;AI-generated content may be incorrect.">
            <a:extLst>
              <a:ext uri="{FF2B5EF4-FFF2-40B4-BE49-F238E27FC236}">
                <a16:creationId xmlns:a16="http://schemas.microsoft.com/office/drawing/2014/main" id="{C2DA5653-1E64-67C9-5524-25C3D8DF8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133" y="1169175"/>
            <a:ext cx="3152775" cy="4276725"/>
          </a:xfrm>
          <a:prstGeom prst="rect">
            <a:avLst/>
          </a:prstGeom>
        </p:spPr>
      </p:pic>
      <p:sp>
        <p:nvSpPr>
          <p:cNvPr id="22" name="Text 16">
            <a:extLst>
              <a:ext uri="{FF2B5EF4-FFF2-40B4-BE49-F238E27FC236}">
                <a16:creationId xmlns:a16="http://schemas.microsoft.com/office/drawing/2014/main" id="{EF548596-CA97-5549-1151-BB27F6CB2705}"/>
              </a:ext>
            </a:extLst>
          </p:cNvPr>
          <p:cNvSpPr txBox="1"/>
          <p:nvPr/>
        </p:nvSpPr>
        <p:spPr>
          <a:xfrm>
            <a:off x="5321808" y="4575207"/>
            <a:ext cx="61996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0986.474.314</a:t>
            </a: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2095452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0">
        <p159:morph option="byObject"/>
      </p:transition>
    </mc:Choice>
    <mc:Fallback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378</Words>
  <Application>Microsoft Office PowerPoint</Application>
  <PresentationFormat>Widescreen</PresentationFormat>
  <Paragraphs>67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APC</cp:lastModifiedBy>
  <cp:revision>8</cp:revision>
  <dcterms:created xsi:type="dcterms:W3CDTF">2026-09-25T01:59:44Z</dcterms:created>
  <dcterms:modified xsi:type="dcterms:W3CDTF">2026-10-01T06:52:17Z</dcterms:modified>
</cp:coreProperties>
</file>